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61"/>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7" r:id="rId51"/>
    <p:sldId id="398" r:id="rId52"/>
    <p:sldId id="400" r:id="rId53"/>
    <p:sldId id="401" r:id="rId54"/>
    <p:sldId id="402" r:id="rId55"/>
    <p:sldId id="403" r:id="rId56"/>
    <p:sldId id="405" r:id="rId57"/>
    <p:sldId id="406" r:id="rId58"/>
    <p:sldId id="407" r:id="rId59"/>
    <p:sldId id="408" r:id="rId60"/>
    <p:sldId id="409" r:id="rId61"/>
    <p:sldId id="410" r:id="rId62"/>
    <p:sldId id="412" r:id="rId63"/>
    <p:sldId id="413" r:id="rId64"/>
    <p:sldId id="414" r:id="rId65"/>
    <p:sldId id="415" r:id="rId66"/>
    <p:sldId id="416" r:id="rId67"/>
    <p:sldId id="417" r:id="rId68"/>
    <p:sldId id="418" r:id="rId69"/>
    <p:sldId id="267" r:id="rId70"/>
    <p:sldId id="442" r:id="rId71"/>
    <p:sldId id="337" r:id="rId72"/>
    <p:sldId id="428" r:id="rId73"/>
    <p:sldId id="429" r:id="rId74"/>
    <p:sldId id="340" r:id="rId75"/>
    <p:sldId id="305" r:id="rId76"/>
    <p:sldId id="553" r:id="rId77"/>
    <p:sldId id="554" r:id="rId78"/>
    <p:sldId id="555" r:id="rId79"/>
    <p:sldId id="556" r:id="rId80"/>
    <p:sldId id="445" r:id="rId81"/>
    <p:sldId id="389" r:id="rId82"/>
    <p:sldId id="266" r:id="rId83"/>
    <p:sldId id="300" r:id="rId84"/>
    <p:sldId id="301" r:id="rId85"/>
    <p:sldId id="448" r:id="rId86"/>
    <p:sldId id="302" r:id="rId87"/>
    <p:sldId id="391" r:id="rId88"/>
    <p:sldId id="558" r:id="rId89"/>
    <p:sldId id="390" r:id="rId90"/>
    <p:sldId id="364" r:id="rId91"/>
    <p:sldId id="452" r:id="rId92"/>
    <p:sldId id="453" r:id="rId93"/>
    <p:sldId id="447" r:id="rId94"/>
    <p:sldId id="363" r:id="rId95"/>
    <p:sldId id="449" r:id="rId96"/>
    <p:sldId id="450" r:id="rId97"/>
    <p:sldId id="451" r:id="rId98"/>
    <p:sldId id="454" r:id="rId99"/>
    <p:sldId id="455" r:id="rId100"/>
    <p:sldId id="456" r:id="rId101"/>
    <p:sldId id="457" r:id="rId102"/>
    <p:sldId id="538" r:id="rId103"/>
    <p:sldId id="458" r:id="rId104"/>
    <p:sldId id="459" r:id="rId105"/>
    <p:sldId id="460" r:id="rId106"/>
    <p:sldId id="431" r:id="rId107"/>
    <p:sldId id="432" r:id="rId108"/>
    <p:sldId id="463" r:id="rId109"/>
    <p:sldId id="464" r:id="rId110"/>
    <p:sldId id="468" r:id="rId111"/>
    <p:sldId id="465" r:id="rId112"/>
    <p:sldId id="469" r:id="rId113"/>
    <p:sldId id="467" r:id="rId114"/>
    <p:sldId id="471" r:id="rId115"/>
    <p:sldId id="472" r:id="rId116"/>
    <p:sldId id="473" r:id="rId117"/>
    <p:sldId id="474" r:id="rId118"/>
    <p:sldId id="306" r:id="rId119"/>
    <p:sldId id="311" r:id="rId120"/>
    <p:sldId id="483" r:id="rId121"/>
    <p:sldId id="478" r:id="rId122"/>
    <p:sldId id="479" r:id="rId123"/>
    <p:sldId id="484" r:id="rId124"/>
    <p:sldId id="489" r:id="rId125"/>
    <p:sldId id="490" r:id="rId126"/>
    <p:sldId id="491" r:id="rId127"/>
    <p:sldId id="492" r:id="rId128"/>
    <p:sldId id="493" r:id="rId129"/>
    <p:sldId id="494" r:id="rId130"/>
    <p:sldId id="496" r:id="rId131"/>
    <p:sldId id="499" r:id="rId132"/>
    <p:sldId id="498" r:id="rId133"/>
    <p:sldId id="500" r:id="rId134"/>
    <p:sldId id="501" r:id="rId135"/>
    <p:sldId id="503" r:id="rId136"/>
    <p:sldId id="504" r:id="rId137"/>
    <p:sldId id="505" r:id="rId138"/>
    <p:sldId id="506" r:id="rId139"/>
    <p:sldId id="507" r:id="rId140"/>
    <p:sldId id="508" r:id="rId141"/>
    <p:sldId id="509" r:id="rId142"/>
    <p:sldId id="510" r:id="rId143"/>
    <p:sldId id="511" r:id="rId144"/>
    <p:sldId id="512" r:id="rId145"/>
    <p:sldId id="513" r:id="rId146"/>
    <p:sldId id="525" r:id="rId147"/>
    <p:sldId id="527" r:id="rId148"/>
    <p:sldId id="528" r:id="rId149"/>
    <p:sldId id="529" r:id="rId150"/>
    <p:sldId id="533" r:id="rId151"/>
    <p:sldId id="534" r:id="rId152"/>
    <p:sldId id="541" r:id="rId153"/>
    <p:sldId id="278" r:id="rId154"/>
    <p:sldId id="328" r:id="rId155"/>
    <p:sldId id="329" r:id="rId156"/>
    <p:sldId id="330" r:id="rId157"/>
    <p:sldId id="331" r:id="rId158"/>
    <p:sldId id="332" r:id="rId159"/>
    <p:sldId id="333" r:id="rId160"/>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55" d="100"/>
          <a:sy n="55" d="100"/>
        </p:scale>
        <p:origin x="53" y="610"/>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59" Type="http://schemas.openxmlformats.org/officeDocument/2006/relationships/slide" Target="slides/slide132.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160" Type="http://schemas.openxmlformats.org/officeDocument/2006/relationships/slide" Target="slides/slide133.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5" Type="http://schemas.openxmlformats.org/officeDocument/2006/relationships/slide" Target="slides/slide58.xml"/><Relationship Id="rId150" Type="http://schemas.openxmlformats.org/officeDocument/2006/relationships/slide" Target="slides/slide12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slide" Target="slides/slide12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16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slide" Target="slides/slide130.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16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165" Type="http://schemas.openxmlformats.org/officeDocument/2006/relationships/theme" Target="theme/theme1.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80" Type="http://schemas.openxmlformats.org/officeDocument/2006/relationships/slide" Target="slides/slide53.xml"/><Relationship Id="rId155"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11/23/2022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126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35</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88</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youtu.be/3brOzLJmeek"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34" Type="http://schemas.openxmlformats.org/officeDocument/2006/relationships/image" Target="../media/image61.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8"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youtu.be/uFBNf7F3l60"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advO4ZXrfvU"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dirty="0"/>
              <a:t>Advantage(s)</a:t>
            </a:r>
            <a:endParaRPr lang="en-GB" altLang="en-US" sz="3085" dirty="0"/>
          </a:p>
          <a:p>
            <a:pPr lvl="1" eaLnBrk="1" hangingPunct="1">
              <a:lnSpc>
                <a:spcPct val="150000"/>
              </a:lnSpc>
            </a:pPr>
            <a:r>
              <a:rPr lang="en-GB" altLang="en-US" sz="2645" dirty="0"/>
              <a:t>A Smaller Die Size</a:t>
            </a:r>
          </a:p>
          <a:p>
            <a:pPr lvl="1" eaLnBrk="1" hangingPunct="1">
              <a:lnSpc>
                <a:spcPct val="150000"/>
              </a:lnSpc>
            </a:pPr>
            <a:r>
              <a:rPr lang="en-GB" altLang="en-US" sz="2645" dirty="0"/>
              <a:t>A Shorter Development Time</a:t>
            </a:r>
          </a:p>
          <a:p>
            <a:pPr lvl="1" eaLnBrk="1" hangingPunct="1">
              <a:lnSpc>
                <a:spcPct val="150000"/>
              </a:lnSpc>
            </a:pPr>
            <a:r>
              <a:rPr lang="en-GB" altLang="en-US" sz="2645" dirty="0"/>
              <a:t>Higher Performance (Bit Tricky)</a:t>
            </a:r>
          </a:p>
          <a:p>
            <a:pPr eaLnBrk="1" hangingPunct="1">
              <a:lnSpc>
                <a:spcPct val="150000"/>
              </a:lnSpc>
            </a:pPr>
            <a:r>
              <a:rPr lang="en-US" altLang="en-US" sz="3085" dirty="0"/>
              <a:t>Disadvantage</a:t>
            </a:r>
            <a:endParaRPr lang="en-GB" altLang="en-US" sz="3085" dirty="0"/>
          </a:p>
          <a:p>
            <a:pPr lvl="1" eaLnBrk="1" hangingPunct="1"/>
            <a:r>
              <a:rPr lang="en-GB" altLang="en-US" sz="2645" dirty="0"/>
              <a:t>Generally poor code density (Fixed Length Instruction)</a:t>
            </a:r>
          </a:p>
          <a:p>
            <a:pPr eaLnBrk="1" hangingPunct="1"/>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Bootloaders and Memory Remapping</a:t>
            </a:r>
            <a:endParaRPr lang="en-US" dirty="0"/>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394372" y="105842"/>
            <a:ext cx="5688629" cy="6578882"/>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sz="900" b="1" i="0" u="none" strike="noStrike" kern="1200" cap="none" spc="0" normalizeH="0" baseline="0" noProof="0" smtClean="0">
                <a:ln>
                  <a:noFill/>
                </a:ln>
                <a:solidFill>
                  <a:srgbClr val="FFFFFF"/>
                </a:solidFill>
                <a:effectLst/>
                <a:uLnTx/>
                <a:uFillTx/>
                <a:latin typeface="Arial"/>
                <a:ea typeface="+mn-ea"/>
                <a:cs typeface="Arial"/>
              </a:rPr>
              <a:pPr marL="88900" marR="0" lvl="0" indent="0" algn="l" defTabSz="914400" rtl="0" eaLnBrk="1" fontAlgn="auto" latinLnBrk="0" hangingPunct="1">
                <a:lnSpc>
                  <a:spcPct val="100000"/>
                </a:lnSpc>
                <a:spcBef>
                  <a:spcPts val="0"/>
                </a:spcBef>
                <a:spcAft>
                  <a:spcPts val="0"/>
                </a:spcAft>
                <a:buClrTx/>
                <a:buSzTx/>
                <a:buFontTx/>
                <a:buNone/>
                <a:tabLst/>
                <a:defRPr/>
              </a:pPr>
              <a:t>109</a:t>
            </a:fld>
            <a:endParaRPr kumimoji="0" lang="en-US" sz="900" b="0" i="0" u="none" strike="noStrike" kern="1200" cap="none" spc="0" normalizeH="0" baseline="0" noProof="0">
              <a:ln>
                <a:noFill/>
              </a:ln>
              <a:solidFill>
                <a:prstClr val="black"/>
              </a:solidFill>
              <a:effectLst/>
              <a:uLnTx/>
              <a:uFillTx/>
              <a:latin typeface="Arial"/>
              <a:ea typeface="+mn-ea"/>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dirty="0"/>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r>
              <a:rPr lang="en-IN" sz="1600" spc="-10" dirty="0">
                <a:latin typeface="Arial"/>
                <a:cs typeface="Arial"/>
              </a:rPr>
              <a:t>1</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(e.g., 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(e.g., 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98569" y="1401986"/>
            <a:ext cx="8569535" cy="4977853"/>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212089" y="1185962"/>
            <a:ext cx="8311075" cy="5500300"/>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9519628"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b="1"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 </a:t>
            </a:r>
          </a:p>
          <a:p>
            <a:pPr marL="0" indent="0">
              <a:buNone/>
            </a:pPr>
            <a:r>
              <a:rPr lang="en-US" dirty="0"/>
              <a:t>(LDM – load data from memory &amp; STM – store data to memory) </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1234" y="310516"/>
            <a:ext cx="8579104" cy="556623"/>
          </a:xfrm>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dirty="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44402" y="1199093"/>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dirty="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22"/>
              </a:spcBef>
              <a:buClr>
                <a:srgbClr val="118CAA"/>
              </a:buClr>
              <a:buFont typeface="Arial"/>
              <a:buChar char=""/>
            </a:pPr>
            <a:endParaRPr sz="500" dirty="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dirty="0">
              <a:latin typeface="Arial"/>
              <a:cs typeface="Arial"/>
            </a:endParaRPr>
          </a:p>
          <a:p>
            <a:pPr>
              <a:lnSpc>
                <a:spcPts val="500"/>
              </a:lnSpc>
              <a:spcBef>
                <a:spcPts val="40"/>
              </a:spcBef>
              <a:buClr>
                <a:srgbClr val="118CAA"/>
              </a:buClr>
              <a:buFont typeface="Arial"/>
              <a:buChar char=""/>
            </a:pPr>
            <a:endParaRPr sz="500" dirty="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dirty="0">
              <a:latin typeface="Arial"/>
              <a:cs typeface="Arial"/>
            </a:endParaRPr>
          </a:p>
        </p:txBody>
      </p:sp>
      <p:sp>
        <p:nvSpPr>
          <p:cNvPr id="5" name="object 5"/>
          <p:cNvSpPr txBox="1"/>
          <p:nvPr/>
        </p:nvSpPr>
        <p:spPr>
          <a:xfrm>
            <a:off x="828394" y="3048083"/>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b="1" spc="-15" dirty="0">
                <a:latin typeface="Arial"/>
                <a:cs typeface="Arial"/>
              </a:rPr>
              <a:t>26%</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c</a:t>
            </a:r>
            <a:r>
              <a:rPr sz="2000" spc="-15" dirty="0">
                <a:latin typeface="Arial"/>
                <a:cs typeface="Arial"/>
              </a:rPr>
              <a:t>ode den</a:t>
            </a:r>
            <a:r>
              <a:rPr sz="2000" spc="-10" dirty="0">
                <a:latin typeface="Arial"/>
                <a:cs typeface="Arial"/>
              </a:rPr>
              <a:t>sity</a:t>
            </a:r>
            <a:r>
              <a:rPr sz="2000" spc="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a:t>
            </a:r>
            <a:r>
              <a:rPr sz="2000" spc="10" dirty="0">
                <a:latin typeface="Arial"/>
                <a:cs typeface="Arial"/>
              </a:rPr>
              <a:t> </a:t>
            </a:r>
            <a:r>
              <a:rPr sz="2000" spc="-15" dirty="0">
                <a:latin typeface="Arial"/>
                <a:cs typeface="Arial"/>
              </a:rPr>
              <a:t>A</a:t>
            </a:r>
            <a:r>
              <a:rPr sz="2000" spc="-25" dirty="0">
                <a:latin typeface="Arial"/>
                <a:cs typeface="Arial"/>
              </a:rPr>
              <a:t>R</a:t>
            </a:r>
            <a:r>
              <a:rPr sz="2000" spc="-20" dirty="0">
                <a:latin typeface="Arial"/>
                <a:cs typeface="Arial"/>
              </a:rPr>
              <a:t>M</a:t>
            </a:r>
            <a:endParaRPr sz="2000" dirty="0">
              <a:latin typeface="Arial"/>
              <a:cs typeface="Arial"/>
            </a:endParaRPr>
          </a:p>
          <a:p>
            <a:pPr>
              <a:lnSpc>
                <a:spcPts val="700"/>
              </a:lnSpc>
              <a:spcBef>
                <a:spcPts val="48"/>
              </a:spcBef>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a:lnSpc>
                <a:spcPts val="1000"/>
              </a:lnSpc>
              <a:buClr>
                <a:srgbClr val="118CAA"/>
              </a:buClr>
              <a:buFont typeface="Arial"/>
              <a:buChar char=""/>
            </a:pPr>
            <a:endParaRPr sz="2000" dirty="0"/>
          </a:p>
          <a:p>
            <a:pPr marL="205740" marR="530225" indent="-193675">
              <a:lnSpc>
                <a:spcPts val="2640"/>
              </a:lnSpc>
              <a:buClr>
                <a:srgbClr val="118CAA"/>
              </a:buClr>
              <a:buSzPct val="125000"/>
              <a:buFont typeface="Arial"/>
              <a:buChar char=""/>
              <a:tabLst>
                <a:tab pos="262255" algn="l"/>
              </a:tabLst>
            </a:pPr>
            <a:r>
              <a:rPr sz="2000" spc="-15" dirty="0">
                <a:latin typeface="Arial"/>
                <a:cs typeface="Arial"/>
              </a:rPr>
              <a:t>T</a:t>
            </a:r>
            <a:r>
              <a:rPr sz="2000" spc="-10" dirty="0">
                <a:latin typeface="Arial"/>
                <a:cs typeface="Arial"/>
              </a:rPr>
              <a:t>h</a:t>
            </a:r>
            <a:r>
              <a:rPr sz="2000" spc="-15" dirty="0">
                <a:latin typeface="Arial"/>
                <a:cs typeface="Arial"/>
              </a:rPr>
              <a:t>u</a:t>
            </a:r>
            <a:r>
              <a:rPr sz="2000" spc="-30" dirty="0">
                <a:latin typeface="Arial"/>
                <a:cs typeface="Arial"/>
              </a:rPr>
              <a:t>m</a:t>
            </a:r>
            <a:r>
              <a:rPr sz="2000" spc="-15" dirty="0">
                <a:latin typeface="Arial"/>
                <a:cs typeface="Arial"/>
              </a:rPr>
              <a:t>b-2</a:t>
            </a:r>
            <a:r>
              <a:rPr sz="2000" spc="15" dirty="0">
                <a:latin typeface="Arial"/>
                <a:cs typeface="Arial"/>
              </a:rPr>
              <a:t> </a:t>
            </a:r>
            <a:r>
              <a:rPr sz="2000" spc="-10" dirty="0">
                <a:latin typeface="Arial"/>
                <a:cs typeface="Arial"/>
              </a:rPr>
              <a:t>gi</a:t>
            </a:r>
            <a:r>
              <a:rPr sz="2000" spc="-25" dirty="0">
                <a:latin typeface="Arial"/>
                <a:cs typeface="Arial"/>
              </a:rPr>
              <a:t>v</a:t>
            </a:r>
            <a:r>
              <a:rPr sz="2000" spc="-15" dirty="0">
                <a:latin typeface="Arial"/>
                <a:cs typeface="Arial"/>
              </a:rPr>
              <a:t>es</a:t>
            </a:r>
            <a:r>
              <a:rPr sz="2000" spc="15" dirty="0">
                <a:latin typeface="Arial"/>
                <a:cs typeface="Arial"/>
              </a:rPr>
              <a:t> </a:t>
            </a:r>
            <a:r>
              <a:rPr sz="2000" spc="-15" dirty="0">
                <a:latin typeface="Arial"/>
                <a:cs typeface="Arial"/>
              </a:rPr>
              <a:t>appro</a:t>
            </a:r>
            <a:r>
              <a:rPr sz="2000" spc="-25" dirty="0">
                <a:latin typeface="Arial"/>
                <a:cs typeface="Arial"/>
              </a:rPr>
              <a:t>x</a:t>
            </a:r>
            <a:r>
              <a:rPr sz="2000" spc="-5" dirty="0">
                <a:latin typeface="Arial"/>
                <a:cs typeface="Arial"/>
              </a:rPr>
              <a:t>i</a:t>
            </a:r>
            <a:r>
              <a:rPr sz="2000" spc="-30" dirty="0">
                <a:latin typeface="Arial"/>
                <a:cs typeface="Arial"/>
              </a:rPr>
              <a:t>m</a:t>
            </a:r>
            <a:r>
              <a:rPr sz="2000" spc="-10" dirty="0">
                <a:latin typeface="Arial"/>
                <a:cs typeface="Arial"/>
              </a:rPr>
              <a:t>ately</a:t>
            </a:r>
            <a:r>
              <a:rPr sz="2000" spc="15" dirty="0">
                <a:latin typeface="Arial"/>
                <a:cs typeface="Arial"/>
              </a:rPr>
              <a:t> </a:t>
            </a:r>
            <a:r>
              <a:rPr sz="2000" spc="-15" dirty="0">
                <a:latin typeface="Arial"/>
                <a:cs typeface="Arial"/>
              </a:rPr>
              <a:t>25%</a:t>
            </a:r>
            <a:r>
              <a:rPr sz="2000" spc="-10" dirty="0">
                <a:latin typeface="Arial"/>
                <a:cs typeface="Arial"/>
              </a:rPr>
              <a:t> i</a:t>
            </a:r>
            <a:r>
              <a:rPr sz="2000" spc="-30" dirty="0">
                <a:latin typeface="Arial"/>
                <a:cs typeface="Arial"/>
              </a:rPr>
              <a:t>m</a:t>
            </a:r>
            <a:r>
              <a:rPr sz="2000" spc="-15" dirty="0">
                <a:latin typeface="Arial"/>
                <a:cs typeface="Arial"/>
              </a:rPr>
              <a:t>pro</a:t>
            </a:r>
            <a:r>
              <a:rPr sz="2000" spc="-25" dirty="0">
                <a:latin typeface="Arial"/>
                <a:cs typeface="Arial"/>
              </a:rPr>
              <a:t>v</a:t>
            </a:r>
            <a:r>
              <a:rPr sz="2000" spc="-15" dirty="0">
                <a:latin typeface="Arial"/>
                <a:cs typeface="Arial"/>
              </a:rPr>
              <a:t>e</a:t>
            </a:r>
            <a:r>
              <a:rPr sz="2000" spc="-30" dirty="0">
                <a:latin typeface="Arial"/>
                <a:cs typeface="Arial"/>
              </a:rPr>
              <a:t>m</a:t>
            </a:r>
            <a:r>
              <a:rPr sz="2000" spc="-15" dirty="0">
                <a:latin typeface="Arial"/>
                <a:cs typeface="Arial"/>
              </a:rPr>
              <a:t>ent</a:t>
            </a:r>
            <a:r>
              <a:rPr sz="2000" spc="35" dirty="0">
                <a:latin typeface="Arial"/>
                <a:cs typeface="Arial"/>
              </a:rPr>
              <a:t> </a:t>
            </a:r>
            <a:r>
              <a:rPr sz="2000" spc="-10" dirty="0">
                <a:latin typeface="Arial"/>
                <a:cs typeface="Arial"/>
              </a:rPr>
              <a:t>in perfor</a:t>
            </a:r>
            <a:r>
              <a:rPr sz="2000" spc="-25" dirty="0">
                <a:latin typeface="Arial"/>
                <a:cs typeface="Arial"/>
              </a:rPr>
              <a:t>m</a:t>
            </a:r>
            <a:r>
              <a:rPr sz="2000" spc="-15" dirty="0">
                <a:latin typeface="Arial"/>
                <a:cs typeface="Arial"/>
              </a:rPr>
              <a:t>an</a:t>
            </a:r>
            <a:r>
              <a:rPr sz="2000" spc="-10" dirty="0">
                <a:latin typeface="Arial"/>
                <a:cs typeface="Arial"/>
              </a:rPr>
              <a:t>c</a:t>
            </a:r>
            <a:r>
              <a:rPr sz="2000" spc="-15" dirty="0">
                <a:latin typeface="Arial"/>
                <a:cs typeface="Arial"/>
              </a:rPr>
              <a:t>e</a:t>
            </a:r>
            <a:r>
              <a:rPr sz="2000" spc="35" dirty="0">
                <a:latin typeface="Arial"/>
                <a:cs typeface="Arial"/>
              </a:rPr>
              <a:t> </a:t>
            </a:r>
            <a:r>
              <a:rPr sz="2000" spc="-15" dirty="0">
                <a:latin typeface="Arial"/>
                <a:cs typeface="Arial"/>
              </a:rPr>
              <a:t>o</a:t>
            </a:r>
            <a:r>
              <a:rPr sz="2000" spc="-25" dirty="0">
                <a:latin typeface="Arial"/>
                <a:cs typeface="Arial"/>
              </a:rPr>
              <a:t>v</a:t>
            </a:r>
            <a:r>
              <a:rPr sz="2000" spc="-10" dirty="0">
                <a:latin typeface="Arial"/>
                <a:cs typeface="Arial"/>
              </a:rPr>
              <a:t>er Th</a:t>
            </a:r>
            <a:r>
              <a:rPr sz="2000" spc="-15" dirty="0">
                <a:latin typeface="Arial"/>
                <a:cs typeface="Arial"/>
              </a:rPr>
              <a:t>u</a:t>
            </a:r>
            <a:r>
              <a:rPr sz="2000" spc="-30" dirty="0">
                <a:latin typeface="Arial"/>
                <a:cs typeface="Arial"/>
              </a:rPr>
              <a:t>m</a:t>
            </a:r>
            <a:r>
              <a:rPr sz="2000" spc="-15" dirty="0">
                <a:latin typeface="Arial"/>
                <a:cs typeface="Arial"/>
              </a:rPr>
              <a:t>b</a:t>
            </a:r>
            <a:endParaRPr sz="2000" dirty="0">
              <a:latin typeface="Arial"/>
              <a:cs typeface="Arial"/>
            </a:endParaRPr>
          </a:p>
        </p:txBody>
      </p:sp>
      <p:sp>
        <p:nvSpPr>
          <p:cNvPr id="6" name="object 6"/>
          <p:cNvSpPr/>
          <p:nvPr/>
        </p:nvSpPr>
        <p:spPr>
          <a:xfrm>
            <a:off x="7290913" y="1235747"/>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7361018" y="3972852"/>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7373209" y="4148871"/>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7588094" y="3972850"/>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7373209" y="4123726"/>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7588093" y="4219738"/>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423502" y="4489486"/>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7588093" y="4585498"/>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7423502" y="4859819"/>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7423502" y="5230150"/>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860379" y="5344451"/>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860379" y="5509042"/>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7428074" y="5600482"/>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860379" y="5682777"/>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9654639" y="5317019"/>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7588093" y="4955829"/>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7482940" y="5970815"/>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996271" y="6135406"/>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8356191" y="6283996"/>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752687" y="6139977"/>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7290916" y="1235747"/>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7638386" y="1430819"/>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7396069" y="1599983"/>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7638386" y="1695994"/>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7446360" y="1965742"/>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7638386" y="2061755"/>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7446360" y="2340645"/>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7446360" y="2710978"/>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915243" y="2820706"/>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915242" y="2985172"/>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7450934" y="3076738"/>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915243" y="3154463"/>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9714076" y="2774985"/>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7638386" y="2436657"/>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7505798" y="3451641"/>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908133" y="3597946"/>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8452203" y="3778539"/>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8063583" y="3780826"/>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8497922" y="3776254"/>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758526" y="3776254"/>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p:sp>
        <p:nvSpPr>
          <p:cNvPr id="46" name="TextBox 45">
            <a:extLst>
              <a:ext uri="{FF2B5EF4-FFF2-40B4-BE49-F238E27FC236}">
                <a16:creationId xmlns:a16="http://schemas.microsoft.com/office/drawing/2014/main" id="{023341F8-E979-C2B0-F914-D3C89CA58052}"/>
              </a:ext>
            </a:extLst>
          </p:cNvPr>
          <p:cNvSpPr txBox="1"/>
          <p:nvPr/>
        </p:nvSpPr>
        <p:spPr>
          <a:xfrm>
            <a:off x="104517" y="5178435"/>
            <a:ext cx="7277838" cy="1631216"/>
          </a:xfrm>
          <a:prstGeom prst="rect">
            <a:avLst/>
          </a:prstGeom>
          <a:noFill/>
        </p:spPr>
        <p:txBody>
          <a:bodyPr wrap="square" rtlCol="0">
            <a:spAutoFit/>
          </a:bodyPr>
          <a:lstStyle/>
          <a:p>
            <a:pPr algn="l"/>
            <a:r>
              <a:rPr lang="en-US" sz="2000" b="1" spc="-10" dirty="0">
                <a:solidFill>
                  <a:srgbClr val="FF0000"/>
                </a:solidFill>
                <a:latin typeface="Arial"/>
                <a:cs typeface="Arial"/>
              </a:rPr>
              <a:t>Code density: </a:t>
            </a:r>
            <a:r>
              <a:rPr lang="en-US" sz="2000" spc="-10" dirty="0">
                <a:latin typeface="Arial"/>
                <a:cs typeface="Arial"/>
              </a:rPr>
              <a:t>to achieve the same tasks, you need a smaller program size. </a:t>
            </a:r>
          </a:p>
          <a:p>
            <a:pPr marL="342900" indent="-342900" algn="l">
              <a:buFont typeface="Arial" panose="020B0604020202020204" pitchFamily="34" charset="0"/>
              <a:buChar char="•"/>
            </a:pPr>
            <a:r>
              <a:rPr lang="en-US" sz="2000" spc="-10" dirty="0">
                <a:latin typeface="Arial"/>
                <a:cs typeface="Arial"/>
              </a:rPr>
              <a:t>reduced cost </a:t>
            </a:r>
          </a:p>
          <a:p>
            <a:pPr marL="342900" indent="-342900" algn="l">
              <a:buFont typeface="Arial" panose="020B0604020202020204" pitchFamily="34" charset="0"/>
              <a:buChar char="•"/>
            </a:pPr>
            <a:r>
              <a:rPr lang="en-US" sz="2000" spc="-10" dirty="0">
                <a:latin typeface="Arial"/>
                <a:cs typeface="Arial"/>
              </a:rPr>
              <a:t>Reduced power consumption </a:t>
            </a:r>
          </a:p>
          <a:p>
            <a:pPr marL="342900" indent="-342900" algn="l">
              <a:buFont typeface="Arial" panose="020B0604020202020204" pitchFamily="34" charset="0"/>
              <a:buChar char="•"/>
            </a:pPr>
            <a:r>
              <a:rPr lang="en-US" sz="2000" spc="-10" dirty="0">
                <a:latin typeface="Arial"/>
                <a:cs typeface="Arial"/>
              </a:rPr>
              <a:t>use a microcontroller with smaller flash memory size</a:t>
            </a:r>
          </a:p>
        </p:txBody>
      </p:sp>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06140" y="881152"/>
            <a:ext cx="9793088" cy="5794195"/>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dirty="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dirty="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dirty="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
        <p:nvSpPr>
          <p:cNvPr id="45" name="TextBox 44">
            <a:extLst>
              <a:ext uri="{FF2B5EF4-FFF2-40B4-BE49-F238E27FC236}">
                <a16:creationId xmlns:a16="http://schemas.microsoft.com/office/drawing/2014/main" id="{31AF4903-DF70-A871-44B0-B5C38A8A802A}"/>
              </a:ext>
            </a:extLst>
          </p:cNvPr>
          <p:cNvSpPr txBox="1"/>
          <p:nvPr/>
        </p:nvSpPr>
        <p:spPr>
          <a:xfrm>
            <a:off x="162124" y="5477306"/>
            <a:ext cx="3168352" cy="646331"/>
          </a:xfrm>
          <a:prstGeom prst="rect">
            <a:avLst/>
          </a:prstGeom>
          <a:noFill/>
        </p:spPr>
        <p:txBody>
          <a:bodyPr wrap="square" rtlCol="0">
            <a:spAutoFit/>
          </a:bodyPr>
          <a:lstStyle/>
          <a:p>
            <a:r>
              <a:rPr lang="en-IN" b="1" dirty="0">
                <a:solidFill>
                  <a:srgbClr val="92D050"/>
                </a:solidFill>
              </a:rPr>
              <a:t>APB Bridge </a:t>
            </a:r>
            <a:r>
              <a:rPr lang="en-IN" dirty="0"/>
              <a:t>– </a:t>
            </a:r>
            <a:r>
              <a:rPr lang="en-IN" b="1" dirty="0"/>
              <a:t>to regulate speed between AHB and APB buses</a:t>
            </a:r>
          </a:p>
        </p:txBody>
      </p:sp>
      <p:sp>
        <p:nvSpPr>
          <p:cNvPr id="46" name="TextBox 45">
            <a:extLst>
              <a:ext uri="{FF2B5EF4-FFF2-40B4-BE49-F238E27FC236}">
                <a16:creationId xmlns:a16="http://schemas.microsoft.com/office/drawing/2014/main" id="{4C3CAB4D-4D10-3BF1-B436-D062B7D7504B}"/>
              </a:ext>
            </a:extLst>
          </p:cNvPr>
          <p:cNvSpPr txBox="1"/>
          <p:nvPr/>
        </p:nvSpPr>
        <p:spPr>
          <a:xfrm>
            <a:off x="162124" y="1187854"/>
            <a:ext cx="10531276" cy="646331"/>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AMBA specification was developed by </a:t>
            </a:r>
            <a:r>
              <a:rPr lang="en-US" b="1" i="0" dirty="0">
                <a:solidFill>
                  <a:srgbClr val="202124"/>
                </a:solidFill>
                <a:effectLst/>
                <a:latin typeface="arial" panose="020B0604020202020204" pitchFamily="34" charset="0"/>
              </a:rPr>
              <a:t>ARM</a:t>
            </a:r>
            <a:r>
              <a:rPr lang="en-US" b="0" i="0" dirty="0">
                <a:solidFill>
                  <a:srgbClr val="202124"/>
                </a:solidFill>
                <a:effectLst/>
                <a:latin typeface="arial" panose="020B0604020202020204" pitchFamily="34" charset="0"/>
              </a:rPr>
              <a:t> and has become the de facto standard for interfacing components in an </a:t>
            </a:r>
            <a:r>
              <a:rPr lang="en-US" b="0" i="0" dirty="0" err="1">
                <a:solidFill>
                  <a:srgbClr val="202124"/>
                </a:solidFill>
                <a:effectLst/>
                <a:latin typeface="arial" panose="020B0604020202020204" pitchFamily="34" charset="0"/>
              </a:rPr>
              <a:t>SoC.</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Tree>
    <p:extLst>
      <p:ext uri="{BB962C8B-B14F-4D97-AF65-F5344CB8AC3E}">
        <p14:creationId xmlns:p14="http://schemas.microsoft.com/office/powerpoint/2010/main" val="345212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Reset Sequence</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514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87311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MRS </a:t>
            </a:r>
            <a:r>
              <a:rPr lang="en-US" dirty="0"/>
              <a:t>and </a:t>
            </a:r>
            <a:r>
              <a:rPr lang="en-US" dirty="0">
                <a:solidFill>
                  <a:srgbClr val="FF0000"/>
                </a:solidFill>
              </a:rPr>
              <a:t>MSR(Move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lang="en-IN" sz="1400" dirty="0">
                <a:latin typeface="Courier New"/>
                <a:cs typeface="Courier New"/>
              </a:rPr>
              <a:t>0000 0001</a:t>
            </a: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dirty="0"/>
              <a:t>ARM – Acorn RISC Machine(1983–1985)</a:t>
            </a:r>
          </a:p>
          <a:p>
            <a:pPr lvl="1" algn="just" eaLnBrk="1" hangingPunct="1">
              <a:lnSpc>
                <a:spcPct val="150000"/>
              </a:lnSpc>
            </a:pPr>
            <a:r>
              <a:rPr lang="en-GB" altLang="en-US" dirty="0"/>
              <a:t>Acorn Computers Limited, Cambridge, England</a:t>
            </a:r>
          </a:p>
          <a:p>
            <a:pPr algn="just" eaLnBrk="1" hangingPunct="1">
              <a:lnSpc>
                <a:spcPct val="150000"/>
              </a:lnSpc>
            </a:pPr>
            <a:r>
              <a:rPr lang="en-GB" altLang="en-US" sz="3306" dirty="0"/>
              <a:t>ARM – Advanced RISC Machine 1990</a:t>
            </a:r>
            <a:r>
              <a:rPr lang="en-GB" altLang="en-US" dirty="0"/>
              <a:t> </a:t>
            </a:r>
          </a:p>
          <a:p>
            <a:pPr lvl="1" algn="just" eaLnBrk="1" hangingPunct="1">
              <a:lnSpc>
                <a:spcPct val="150000"/>
              </a:lnSpc>
            </a:pPr>
            <a:r>
              <a:rPr lang="en-GB" altLang="en-US" dirty="0"/>
              <a:t>ARM Limited, 1990</a:t>
            </a:r>
          </a:p>
          <a:p>
            <a:pPr lvl="1" algn="just" eaLnBrk="1" hangingPunct="1">
              <a:lnSpc>
                <a:spcPct val="150000"/>
              </a:lnSpc>
            </a:pPr>
            <a:r>
              <a:rPr lang="en-GB" altLang="en-US" dirty="0"/>
              <a:t>ARM has been licensed to many semiconductor manufacturers</a:t>
            </a:r>
          </a:p>
          <a:p>
            <a:pPr eaLnBrk="1" hangingPunct="1"/>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678113" y="1614045"/>
            <a:ext cx="8958138" cy="1667375"/>
          </a:xfrm>
        </p:spPr>
        <p:txBody>
          <a:bodyPr/>
          <a:lstStyle/>
          <a:p>
            <a:pPr algn="l"/>
            <a:r>
              <a:rPr lang="en-US" dirty="0"/>
              <a:t>The CONTROL register can only be modified in the privileged access level and can be read in both privileged and unprivileged access levels.</a:t>
            </a:r>
          </a:p>
          <a:p>
            <a:pPr algn="l"/>
            <a:r>
              <a:rPr lang="en-US" dirty="0"/>
              <a:t>After reset, the CONTROL register is 0.</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029355" y="3729712"/>
            <a:ext cx="7870126" cy="1384300"/>
          </a:xfrm>
          <a:prstGeom prst="rect">
            <a:avLst/>
          </a:prstGeom>
        </p:spPr>
      </p:pic>
    </p:spTree>
    <p:extLst>
      <p:ext uri="{BB962C8B-B14F-4D97-AF65-F5344CB8AC3E}">
        <p14:creationId xmlns:p14="http://schemas.microsoft.com/office/powerpoint/2010/main" val="358549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255979"/>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Memory Map</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3"/>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Exceptions and Interrupts</a:t>
            </a:r>
            <a:endParaRPr lang="en-US" dirty="0"/>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hlinkClick r:id="rId2"/>
              </a:rPr>
              <a:t>Core Sight Debug and Trace Technology</a:t>
            </a:r>
            <a:endParaRPr lang="en-US" sz="4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7" y="557331"/>
            <a:ext cx="8579104" cy="556623"/>
          </a:xfrm>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7KB6PCgefevITs3IW5zvHkDTq2cPPZVDzitehfVaR>xXOERgJrn4wgiPpGYa05bg==</nXeGKudETKPeaCNGFh5i7KB6PCgefevITs3IW5zvHkDTq2cPPZVDzitehfVaR>
</file>

<file path=customXml/item10.xml><?xml version="1.0" encoding="utf-8"?>
<nXeGKudETKPeaCNGFh5iwUzzYZDrQrCHKPfejBusKNvQLcln0aiewszm1omL74>xXOERgJrn4wgiPpGYa05bg==</nXeGKudETKPeaCNGFh5iwUzzYZDrQrCHKPfejBusKNvQLcln0aiewszm1omL74>
</file>

<file path=customXml/item11.xml><?xml version="1.0" encoding="utf-8"?>
<NovaPath_severityLevel>0</NovaPath_severityLevel>
</file>

<file path=customXml/item12.xml><?xml version="1.0" encoding="utf-8"?>
<nXeGKudETKPeaCNGFh5i8sltj09I1nJ8AlBUytNZ1Ehih9jnZMZtoeNI9UMZ5>hQOrgaZel9Xce9iivZRnVtPKMmclybzjQee+t57u6m4=</nXeGKudETKPeaCNGFh5i8sltj09I1nJ8AlBUytNZ1Ehih9jnZMZtoeNI9UMZ5>
</file>

<file path=customXml/item13.xml><?xml version="1.0" encoding="utf-8"?>
<NovaPath_DocumentType>0</NovaPath_DocumentType>
</file>

<file path=customXml/item14.xml><?xml version="1.0" encoding="utf-8"?>
<nXeGKudETKPeaCNGFh5ix5fP7fSWtl37NIroXmYBQsS1cecqKZfGozr8W9iy>lRNKEdCWJXNAkniveh3+yQ==</nXeGKudETKPeaCNGFh5ix5fP7fSWtl37NIroXmYBQsS1cecqKZfGozr8W9iy>
</file>

<file path=customXml/item15.xml><?xml version="1.0" encoding="utf-8"?>
<nXeGKudETKPeaCNGFh5iyLk1gcWWJqTgFQk8wGFUmjFC0m6hdwbr2zDsrBNVqK>ZlVJfRBpz5lbyGnSv/Z+QA==</nXeGKudETKPeaCNGFh5iyLk1gcWWJqTgFQk8wGFUmjFC0m6hdwbr2zDsrBNVqK>
</file>

<file path=customXml/item16.xml><?xml version="1.0" encoding="utf-8"?>
<nXeGKudETKPeaCNGFh5ix5fP7fSWtl37NIroXmZN38TajkfZeW3Vf6bvmNn8>F3zN+b/i4tnmf1Pn8dMHjQY4fOkrWxKKFMwQJVnEdZxFV8fboXniajiXuuMheA5H</nXeGKudETKPeaCNGFh5ix5fP7fSWtl37NIroXmZN38TajkfZeW3Vf6bvmNn8>
</file>

<file path=customXml/item17.xml><?xml version="1.0" encoding="utf-8"?>
<NovaPath_docOwner>Z665059</NovaPath_docOwner>
</file>

<file path=customXml/item18.xml><?xml version="1.0" encoding="utf-8"?>
<nXeGKudETKPeaCNGFh5ix5fP7fSWtl37NIroXmZyHIynb9qBde2n67FOJFV2>eDRB324l0Mn4dbbVFF/GnQ==</nXeGKudETKPeaCNGFh5ix5fP7fSWtl37NIroXmZyHIynb9qBde2n67FOJFV2>
</file>

<file path=customXml/item19.xml><?xml version="1.0" encoding="utf-8"?>
<NovaPath_versionInfo>5.0.3.12870</NovaPath_versionInfo>
</file>

<file path=customXml/item2.xml><?xml version="1.0" encoding="utf-8"?>
<NovaPath_docName>CortexM3_Uni_Intro (2).pptx</NovaPath_docName>
</file>

<file path=customXml/item20.xml><?xml version="1.0" encoding="utf-8"?>
<NovaPath_docAuthor>jbungo</NovaPath_docAuthor>
</file>

<file path=customXml/item21.xml><?xml version="1.0" encoding="utf-8"?>
<NovaPath_tenantID>8BC9BD9B-31E2-4E97-ABE0-B03814292429</NovaPath_tenantID>
</file>

<file path=customXml/item2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3.xml><?xml version="1.0" encoding="utf-8"?>
<NovaPath_docClassDate>11/09/2020 17:34:42</NovaPath_docClassDate>
</file>

<file path=customXml/item24.xml><?xml version="1.0" encoding="utf-8"?>
<NovaPath_docPath>C:\Users\z665059\Downloads\CortexM3_Uni_Intro (2).pptx</NovaPath_docPath>
</file>

<file path=customXml/item25.xml><?xml version="1.0" encoding="utf-8"?>
<NovaPath_docClassID>1010</NovaPath_docClassID>
</file>

<file path=customXml/item26.xml><?xml version="1.0" encoding="utf-8"?>
<nXeGKudETKPeaCNGFh5i2aVdoOsLYjULCdH7T707tDyRRmguot4fEcJ2iD6f9>FpGM3f2hcFY+SsLGgsEJmw==</nXeGKudETKPeaCNGFh5i2aVdoOsLYjULCdH7T707tDyRRmguot4fEcJ2iD6f9>
</file>

<file path=customXml/item3.xml><?xml version="1.0" encoding="utf-8"?>
<NovaPath_docID>LVYCHO19NYL359163243VPG4TH</NovaPath_docID>
</file>

<file path=customXml/item4.xml><?xml version="1.0" encoding="utf-8"?>
<nXeGKudETKPeaCNGFh5i7cKyawAjgyQn9gyiebCxx1jD9eHXSWW9Lib2F1j9>fA1qgb7790upUrxYUxfdzcBesH0ECkOSNOlUUDKovnb4vNmfjysJ+j36hEnPy9rkf4Jmc+wequkgpMU9A0amCQ==</nXeGKudETKPeaCNGFh5i7cKyawAjgyQn9gyiebCxx1jD9eHXSWW9Lib2F1j9>
</file>

<file path=customXml/item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ovaPath_baseApplication>Microsoft PowerPoint</NovaPath_baseApplication>
</file>

<file path=customXml/item8.xml><?xml version="1.0" encoding="utf-8"?>
<nXeGKudETKPeaCNGFh5iTSI5UodjD94nh7U7VklxY>FS3MYj/iUxgF6pSYx3UlFNqeY30FWgHovIktz7UL9DoN1Gv0/2V3+Bgs3qnG34IT9l1UjmTGrWrT9GpPJvv8Bg==</nXeGKudETKPeaCNGFh5iTSI5UodjD94nh7U7VklxY>
</file>

<file path=customXml/item9.xml><?xml version="1.0" encoding="utf-8"?>
<NovaPath_docClass>Public</NovaPath_docClass>
</file>

<file path=customXml/itemProps1.xml><?xml version="1.0" encoding="utf-8"?>
<ds:datastoreItem xmlns:ds="http://schemas.openxmlformats.org/officeDocument/2006/customXml" ds:itemID="{C6455E77-D443-43E6-8B1F-CD9DDB63E59E}">
  <ds:schemaRefs/>
</ds:datastoreItem>
</file>

<file path=customXml/itemProps10.xml><?xml version="1.0" encoding="utf-8"?>
<ds:datastoreItem xmlns:ds="http://schemas.openxmlformats.org/officeDocument/2006/customXml" ds:itemID="{871F7A91-E79E-489A-8A81-50D251CB3745}">
  <ds:schemaRefs/>
</ds:datastoreItem>
</file>

<file path=customXml/itemProps11.xml><?xml version="1.0" encoding="utf-8"?>
<ds:datastoreItem xmlns:ds="http://schemas.openxmlformats.org/officeDocument/2006/customXml" ds:itemID="{A07E62D5-CD5C-4076-9BC6-1E25CEEB1BA2}">
  <ds:schemaRefs/>
</ds:datastoreItem>
</file>

<file path=customXml/itemProps12.xml><?xml version="1.0" encoding="utf-8"?>
<ds:datastoreItem xmlns:ds="http://schemas.openxmlformats.org/officeDocument/2006/customXml" ds:itemID="{838F5B1D-F5B9-4DA5-AE4C-EC9992C1C2EE}">
  <ds:schemaRefs/>
</ds:datastoreItem>
</file>

<file path=customXml/itemProps13.xml><?xml version="1.0" encoding="utf-8"?>
<ds:datastoreItem xmlns:ds="http://schemas.openxmlformats.org/officeDocument/2006/customXml" ds:itemID="{4B81F814-0AFA-4648-B987-64576560D85A}">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481EBD72-B192-443B-8114-59C28453AEB0}">
  <ds:schemaRefs/>
</ds:datastoreItem>
</file>

<file path=customXml/itemProps16.xml><?xml version="1.0" encoding="utf-8"?>
<ds:datastoreItem xmlns:ds="http://schemas.openxmlformats.org/officeDocument/2006/customXml" ds:itemID="{28D03332-5333-4921-8441-FB1A521D2A57}">
  <ds:schemaRefs/>
</ds:datastoreItem>
</file>

<file path=customXml/itemProps17.xml><?xml version="1.0" encoding="utf-8"?>
<ds:datastoreItem xmlns:ds="http://schemas.openxmlformats.org/officeDocument/2006/customXml" ds:itemID="{6FFD013A-90A8-4ABC-A3F4-B535C5BB5738}">
  <ds:schemaRefs/>
</ds:datastoreItem>
</file>

<file path=customXml/itemProps18.xml><?xml version="1.0" encoding="utf-8"?>
<ds:datastoreItem xmlns:ds="http://schemas.openxmlformats.org/officeDocument/2006/customXml" ds:itemID="{B89FAA7E-68E5-457E-8C86-8FBDF7CD2A31}">
  <ds:schemaRefs/>
</ds:datastoreItem>
</file>

<file path=customXml/itemProps19.xml><?xml version="1.0" encoding="utf-8"?>
<ds:datastoreItem xmlns:ds="http://schemas.openxmlformats.org/officeDocument/2006/customXml" ds:itemID="{F5C4C2F4-CBE1-4E32-942B-F09D3CC810EF}">
  <ds:schemaRefs/>
</ds:datastoreItem>
</file>

<file path=customXml/itemProps2.xml><?xml version="1.0" encoding="utf-8"?>
<ds:datastoreItem xmlns:ds="http://schemas.openxmlformats.org/officeDocument/2006/customXml" ds:itemID="{4AA3869D-FDAA-495B-AC9C-C6DE6B105034}">
  <ds:schemaRefs/>
</ds:datastoreItem>
</file>

<file path=customXml/itemProps20.xml><?xml version="1.0" encoding="utf-8"?>
<ds:datastoreItem xmlns:ds="http://schemas.openxmlformats.org/officeDocument/2006/customXml" ds:itemID="{632E5392-2DA1-425C-B512-21002E0D7418}">
  <ds:schemaRefs/>
</ds:datastoreItem>
</file>

<file path=customXml/itemProps21.xml><?xml version="1.0" encoding="utf-8"?>
<ds:datastoreItem xmlns:ds="http://schemas.openxmlformats.org/officeDocument/2006/customXml" ds:itemID="{8EA93414-B350-4404-AACD-D8D301824F7B}">
  <ds:schemaRefs/>
</ds:datastoreItem>
</file>

<file path=customXml/itemProps22.xml><?xml version="1.0" encoding="utf-8"?>
<ds:datastoreItem xmlns:ds="http://schemas.openxmlformats.org/officeDocument/2006/customXml" ds:itemID="{76188721-9506-4294-AD5A-0BBF6875966D}">
  <ds:schemaRefs/>
</ds:datastoreItem>
</file>

<file path=customXml/itemProps23.xml><?xml version="1.0" encoding="utf-8"?>
<ds:datastoreItem xmlns:ds="http://schemas.openxmlformats.org/officeDocument/2006/customXml" ds:itemID="{BB587D7A-6141-434B-A579-1A98B71AE98B}">
  <ds:schemaRefs/>
</ds:datastoreItem>
</file>

<file path=customXml/itemProps24.xml><?xml version="1.0" encoding="utf-8"?>
<ds:datastoreItem xmlns:ds="http://schemas.openxmlformats.org/officeDocument/2006/customXml" ds:itemID="{2E17BA9F-142D-423C-933E-25D5435F5951}">
  <ds:schemaRefs/>
</ds:datastoreItem>
</file>

<file path=customXml/itemProps25.xml><?xml version="1.0" encoding="utf-8"?>
<ds:datastoreItem xmlns:ds="http://schemas.openxmlformats.org/officeDocument/2006/customXml" ds:itemID="{4B36DCB3-A0BF-4B4A-97A2-B5312116F23D}">
  <ds:schemaRefs/>
</ds:datastoreItem>
</file>

<file path=customXml/itemProps26.xml><?xml version="1.0" encoding="utf-8"?>
<ds:datastoreItem xmlns:ds="http://schemas.openxmlformats.org/officeDocument/2006/customXml" ds:itemID="{1C7693F1-63BB-4051-A5BC-4118CDCFFB1B}">
  <ds:schemaRefs/>
</ds:datastoreItem>
</file>

<file path=customXml/itemProps3.xml><?xml version="1.0" encoding="utf-8"?>
<ds:datastoreItem xmlns:ds="http://schemas.openxmlformats.org/officeDocument/2006/customXml" ds:itemID="{C097465D-E039-4EAA-BF73-A1B556F2491F}">
  <ds:schemaRefs/>
</ds:datastoreItem>
</file>

<file path=customXml/itemProps4.xml><?xml version="1.0" encoding="utf-8"?>
<ds:datastoreItem xmlns:ds="http://schemas.openxmlformats.org/officeDocument/2006/customXml" ds:itemID="{98C8A440-FDB1-472D-8C33-9E42EAC851A1}">
  <ds:schemaRefs/>
</ds:datastoreItem>
</file>

<file path=customXml/itemProps5.xml><?xml version="1.0" encoding="utf-8"?>
<ds:datastoreItem xmlns:ds="http://schemas.openxmlformats.org/officeDocument/2006/customXml" ds:itemID="{89830B55-A272-498B-B4B3-5D0C5480D74E}">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609E2E9-85C8-4FA7-8318-F8E027521687}">
  <ds:schemaRefs/>
</ds:datastoreItem>
</file>

<file path=customXml/itemProps8.xml><?xml version="1.0" encoding="utf-8"?>
<ds:datastoreItem xmlns:ds="http://schemas.openxmlformats.org/officeDocument/2006/customXml" ds:itemID="{005CE29A-CABD-4E2C-B815-A24B3B89224D}">
  <ds:schemaRefs/>
</ds:datastoreItem>
</file>

<file path=customXml/itemProps9.xml><?xml version="1.0" encoding="utf-8"?>
<ds:datastoreItem xmlns:ds="http://schemas.openxmlformats.org/officeDocument/2006/customXml" ds:itemID="{5303415C-4C72-47D4-AA8C-AA6C4312C693}">
  <ds:schemaRefs/>
</ds:datastoreItem>
</file>

<file path=docProps/app.xml><?xml version="1.0" encoding="utf-8"?>
<Properties xmlns="http://schemas.openxmlformats.org/officeDocument/2006/extended-properties" xmlns:vt="http://schemas.openxmlformats.org/officeDocument/2006/docPropsVTypes">
  <Template/>
  <TotalTime>6394</TotalTime>
  <Words>5695</Words>
  <Application>Microsoft Office PowerPoint</Application>
  <PresentationFormat>Custom</PresentationFormat>
  <Paragraphs>802</Paragraphs>
  <Slides>133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133</vt:i4>
      </vt:variant>
    </vt:vector>
  </HeadingPairs>
  <TitlesOfParts>
    <vt:vector size="141"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CONTROL register </vt:lpstr>
      <vt:lpstr>CONTROL register </vt:lpstr>
      <vt:lpstr>Mask registers</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Bit Banding</vt:lpstr>
      <vt:lpstr>Read Modify Write vs Bit Banding</vt:lpstr>
      <vt:lpstr>Advantages of Bit-Band</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214</cp:revision>
  <dcterms:created xsi:type="dcterms:W3CDTF">2016-04-03T12:12:23Z</dcterms:created>
  <dcterms:modified xsi:type="dcterms:W3CDTF">2022-11-23T04:32:13Z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